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3" r:id="rId5"/>
    <p:sldId id="260" r:id="rId6"/>
    <p:sldId id="261" r:id="rId7"/>
    <p:sldId id="274" r:id="rId8"/>
    <p:sldId id="264" r:id="rId9"/>
    <p:sldId id="265" r:id="rId10"/>
    <p:sldId id="275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FFFF"/>
    <a:srgbClr val="66FF33"/>
    <a:srgbClr val="FF0000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19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4B25D-C83C-479A-8F3F-0CE7FD02C3B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2A7EE122-8711-4A8E-AF38-9B1E4F757F78}">
      <dgm:prSet/>
      <dgm:spPr/>
      <dgm:t>
        <a:bodyPr/>
        <a:lstStyle/>
        <a:p>
          <a:r>
            <a: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мини-лекций, направленных на формирование мотиваций ЗОЖ у учащихся СОШ города и края;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6490CF-17D5-4A49-B314-531CA28AFA48}" type="parTrans" cxnId="{98D6975F-6C8F-46AD-8038-6E4A031D2534}">
      <dgm:prSet/>
      <dgm:spPr/>
      <dgm:t>
        <a:bodyPr/>
        <a:lstStyle/>
        <a:p>
          <a:endParaRPr lang="ru-RU"/>
        </a:p>
      </dgm:t>
    </dgm:pt>
    <dgm:pt modelId="{F4A37531-BA7A-4027-8883-FEA866C25A03}" type="sibTrans" cxnId="{98D6975F-6C8F-46AD-8038-6E4A031D2534}">
      <dgm:prSet/>
      <dgm:spPr/>
      <dgm:t>
        <a:bodyPr/>
        <a:lstStyle/>
        <a:p>
          <a:endParaRPr lang="ru-RU"/>
        </a:p>
      </dgm:t>
    </dgm:pt>
    <dgm:pt modelId="{DA0264B0-5374-46A4-A385-F3918B72B1CA}">
      <dgm:prSet/>
      <dgm:spPr/>
      <dgm:t>
        <a:bodyPr/>
        <a:lstStyle/>
        <a:p>
          <a:r>
            <a: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экскурсий в музеи кафедр академии (анатомический, патологоанатомический, музей истории медицины, музей биологии);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451C0-544A-47EB-8727-5CDF57488644}" type="parTrans" cxnId="{100DEC52-73B9-4D2B-BE35-E81C95BD0068}">
      <dgm:prSet/>
      <dgm:spPr/>
      <dgm:t>
        <a:bodyPr/>
        <a:lstStyle/>
        <a:p>
          <a:endParaRPr lang="ru-RU"/>
        </a:p>
      </dgm:t>
    </dgm:pt>
    <dgm:pt modelId="{0E90BB0D-A240-4A01-9948-31D7E052B0BB}" type="sibTrans" cxnId="{100DEC52-73B9-4D2B-BE35-E81C95BD0068}">
      <dgm:prSet/>
      <dgm:spPr/>
      <dgm:t>
        <a:bodyPr/>
        <a:lstStyle/>
        <a:p>
          <a:endParaRPr lang="ru-RU"/>
        </a:p>
      </dgm:t>
    </dgm:pt>
    <dgm:pt modelId="{179D2D38-E926-4B3B-B14B-38FBD428169D}">
      <dgm:prSet/>
      <dgm:spPr/>
      <dgm:t>
        <a:bodyPr/>
        <a:lstStyle/>
        <a:p>
          <a:r>
            <a: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alt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профориентационной</a:t>
          </a:r>
          <a:r>
            <a: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работы, направленной на формирование положительного имиджа ЧГМА в обществе и привлечение абитуриентов.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B3D13C-B2D7-4FDA-8376-33E7C99D4D48}" type="parTrans" cxnId="{8C795812-837E-46AE-A9B0-452ED6A54C58}">
      <dgm:prSet/>
      <dgm:spPr/>
      <dgm:t>
        <a:bodyPr/>
        <a:lstStyle/>
        <a:p>
          <a:endParaRPr lang="ru-RU"/>
        </a:p>
      </dgm:t>
    </dgm:pt>
    <dgm:pt modelId="{F17A7A54-78E2-4558-88FB-E4A54AAAAFC3}" type="sibTrans" cxnId="{8C795812-837E-46AE-A9B0-452ED6A54C58}">
      <dgm:prSet/>
      <dgm:spPr/>
      <dgm:t>
        <a:bodyPr/>
        <a:lstStyle/>
        <a:p>
          <a:endParaRPr lang="ru-RU"/>
        </a:p>
      </dgm:t>
    </dgm:pt>
    <dgm:pt modelId="{C5011FEA-BF31-4534-A7EF-E6C51E2F9ED2}" type="pres">
      <dgm:prSet presAssocID="{DD24B25D-C83C-479A-8F3F-0CE7FD02C3BA}" presName="linearFlow" presStyleCnt="0">
        <dgm:presLayoutVars>
          <dgm:dir/>
          <dgm:resizeHandles val="exact"/>
        </dgm:presLayoutVars>
      </dgm:prSet>
      <dgm:spPr/>
    </dgm:pt>
    <dgm:pt modelId="{314F643A-DC1D-4A21-A599-6AE03564AD1C}" type="pres">
      <dgm:prSet presAssocID="{2A7EE122-8711-4A8E-AF38-9B1E4F757F78}" presName="composite" presStyleCnt="0"/>
      <dgm:spPr/>
    </dgm:pt>
    <dgm:pt modelId="{56B68119-2B77-407E-8417-FCE02C30601E}" type="pres">
      <dgm:prSet presAssocID="{2A7EE122-8711-4A8E-AF38-9B1E4F757F78}" presName="imgShp" presStyleLbl="fgImgPlace1" presStyleIdx="0" presStyleCnt="3" custLinFactNeighborX="-64540" custLinFactNeighborY="-93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FC1585-4D04-431B-B120-7BD30B6AEEBA}" type="pres">
      <dgm:prSet presAssocID="{2A7EE122-8711-4A8E-AF38-9B1E4F757F78}" presName="txShp" presStyleLbl="node1" presStyleIdx="0" presStyleCnt="3" custScaleX="135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1A42A-08C6-43DC-88E7-37AE1020D67A}" type="pres">
      <dgm:prSet presAssocID="{F4A37531-BA7A-4027-8883-FEA866C25A03}" presName="spacing" presStyleCnt="0"/>
      <dgm:spPr/>
    </dgm:pt>
    <dgm:pt modelId="{2BD105C4-0367-4345-86DE-F4AE23B62BC3}" type="pres">
      <dgm:prSet presAssocID="{DA0264B0-5374-46A4-A385-F3918B72B1CA}" presName="composite" presStyleCnt="0"/>
      <dgm:spPr/>
    </dgm:pt>
    <dgm:pt modelId="{15D5BC95-55CE-4DE4-AAC0-86D46A8675C1}" type="pres">
      <dgm:prSet presAssocID="{DA0264B0-5374-46A4-A385-F3918B72B1CA}" presName="imgShp" presStyleLbl="fgImgPlace1" presStyleIdx="1" presStyleCnt="3" custLinFactNeighborX="-70268" custLinFactNeighborY="-17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5C2BB3-5A87-4075-B954-BCAAC209ACE6}" type="pres">
      <dgm:prSet presAssocID="{DA0264B0-5374-46A4-A385-F3918B72B1CA}" presName="txShp" presStyleLbl="node1" presStyleIdx="1" presStyleCnt="3" custScaleX="134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17226-13DC-487A-95AF-0AE247D449B0}" type="pres">
      <dgm:prSet presAssocID="{0E90BB0D-A240-4A01-9948-31D7E052B0BB}" presName="spacing" presStyleCnt="0"/>
      <dgm:spPr/>
    </dgm:pt>
    <dgm:pt modelId="{379AA06B-E1A9-43F4-A9D4-9F5555045DBE}" type="pres">
      <dgm:prSet presAssocID="{179D2D38-E926-4B3B-B14B-38FBD428169D}" presName="composite" presStyleCnt="0"/>
      <dgm:spPr/>
    </dgm:pt>
    <dgm:pt modelId="{F36A9CCD-3239-4F42-8310-0B41239C3AA8}" type="pres">
      <dgm:prSet presAssocID="{179D2D38-E926-4B3B-B14B-38FBD428169D}" presName="imgShp" presStyleLbl="fgImgPlace1" presStyleIdx="2" presStyleCnt="3" custLinFactNeighborX="-58813" custLinFactNeighborY="-55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5548E4-DE4F-4AC6-8600-DFE790DB6D87}" type="pres">
      <dgm:prSet presAssocID="{179D2D38-E926-4B3B-B14B-38FBD428169D}" presName="txShp" presStyleLbl="node1" presStyleIdx="2" presStyleCnt="3" custScaleX="131579" custLinFactNeighborX="1315" custLinFactNeighborY="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9A8DE-0C0A-46AD-8D24-3D03B9524004}" type="presOf" srcId="{DD24B25D-C83C-479A-8F3F-0CE7FD02C3BA}" destId="{C5011FEA-BF31-4534-A7EF-E6C51E2F9ED2}" srcOrd="0" destOrd="0" presId="urn:microsoft.com/office/officeart/2005/8/layout/vList3"/>
    <dgm:cxn modelId="{454ADF79-A0E9-4218-A54A-BF42ADC01CB2}" type="presOf" srcId="{179D2D38-E926-4B3B-B14B-38FBD428169D}" destId="{725548E4-DE4F-4AC6-8600-DFE790DB6D87}" srcOrd="0" destOrd="0" presId="urn:microsoft.com/office/officeart/2005/8/layout/vList3"/>
    <dgm:cxn modelId="{8C795812-837E-46AE-A9B0-452ED6A54C58}" srcId="{DD24B25D-C83C-479A-8F3F-0CE7FD02C3BA}" destId="{179D2D38-E926-4B3B-B14B-38FBD428169D}" srcOrd="2" destOrd="0" parTransId="{42B3D13C-B2D7-4FDA-8376-33E7C99D4D48}" sibTransId="{F17A7A54-78E2-4558-88FB-E4A54AAAAFC3}"/>
    <dgm:cxn modelId="{100DEC52-73B9-4D2B-BE35-E81C95BD0068}" srcId="{DD24B25D-C83C-479A-8F3F-0CE7FD02C3BA}" destId="{DA0264B0-5374-46A4-A385-F3918B72B1CA}" srcOrd="1" destOrd="0" parTransId="{337451C0-544A-47EB-8727-5CDF57488644}" sibTransId="{0E90BB0D-A240-4A01-9948-31D7E052B0BB}"/>
    <dgm:cxn modelId="{AD8D5E8A-34E7-45B7-9229-0BC11B3DA579}" type="presOf" srcId="{DA0264B0-5374-46A4-A385-F3918B72B1CA}" destId="{465C2BB3-5A87-4075-B954-BCAAC209ACE6}" srcOrd="0" destOrd="0" presId="urn:microsoft.com/office/officeart/2005/8/layout/vList3"/>
    <dgm:cxn modelId="{98D6975F-6C8F-46AD-8038-6E4A031D2534}" srcId="{DD24B25D-C83C-479A-8F3F-0CE7FD02C3BA}" destId="{2A7EE122-8711-4A8E-AF38-9B1E4F757F78}" srcOrd="0" destOrd="0" parTransId="{846490CF-17D5-4A49-B314-531CA28AFA48}" sibTransId="{F4A37531-BA7A-4027-8883-FEA866C25A03}"/>
    <dgm:cxn modelId="{DA3D6B03-38A4-4CF9-B2B7-57616E19A0B1}" type="presOf" srcId="{2A7EE122-8711-4A8E-AF38-9B1E4F757F78}" destId="{E6FC1585-4D04-431B-B120-7BD30B6AEEBA}" srcOrd="0" destOrd="0" presId="urn:microsoft.com/office/officeart/2005/8/layout/vList3"/>
    <dgm:cxn modelId="{2387A55D-7B2D-4CB8-A5CD-3237B91D2795}" type="presParOf" srcId="{C5011FEA-BF31-4534-A7EF-E6C51E2F9ED2}" destId="{314F643A-DC1D-4A21-A599-6AE03564AD1C}" srcOrd="0" destOrd="0" presId="urn:microsoft.com/office/officeart/2005/8/layout/vList3"/>
    <dgm:cxn modelId="{9FF09287-D427-4C63-9FFF-88F09D863F20}" type="presParOf" srcId="{314F643A-DC1D-4A21-A599-6AE03564AD1C}" destId="{56B68119-2B77-407E-8417-FCE02C30601E}" srcOrd="0" destOrd="0" presId="urn:microsoft.com/office/officeart/2005/8/layout/vList3"/>
    <dgm:cxn modelId="{573C1ACC-8E63-4C6A-AB9F-2B086BB39220}" type="presParOf" srcId="{314F643A-DC1D-4A21-A599-6AE03564AD1C}" destId="{E6FC1585-4D04-431B-B120-7BD30B6AEEBA}" srcOrd="1" destOrd="0" presId="urn:microsoft.com/office/officeart/2005/8/layout/vList3"/>
    <dgm:cxn modelId="{5FA0450F-AAA4-46BF-91D1-1EF1284E43E7}" type="presParOf" srcId="{C5011FEA-BF31-4534-A7EF-E6C51E2F9ED2}" destId="{8C71A42A-08C6-43DC-88E7-37AE1020D67A}" srcOrd="1" destOrd="0" presId="urn:microsoft.com/office/officeart/2005/8/layout/vList3"/>
    <dgm:cxn modelId="{E170E43D-F716-4A7B-B073-CDB6C4569F2B}" type="presParOf" srcId="{C5011FEA-BF31-4534-A7EF-E6C51E2F9ED2}" destId="{2BD105C4-0367-4345-86DE-F4AE23B62BC3}" srcOrd="2" destOrd="0" presId="urn:microsoft.com/office/officeart/2005/8/layout/vList3"/>
    <dgm:cxn modelId="{B6D77EF4-2672-4F15-9F86-FC172DA66F93}" type="presParOf" srcId="{2BD105C4-0367-4345-86DE-F4AE23B62BC3}" destId="{15D5BC95-55CE-4DE4-AAC0-86D46A8675C1}" srcOrd="0" destOrd="0" presId="urn:microsoft.com/office/officeart/2005/8/layout/vList3"/>
    <dgm:cxn modelId="{82F19AF7-68A7-47DF-89F3-36D517911E9A}" type="presParOf" srcId="{2BD105C4-0367-4345-86DE-F4AE23B62BC3}" destId="{465C2BB3-5A87-4075-B954-BCAAC209ACE6}" srcOrd="1" destOrd="0" presId="urn:microsoft.com/office/officeart/2005/8/layout/vList3"/>
    <dgm:cxn modelId="{0F0A316A-B43E-4812-B5BF-B375E3118865}" type="presParOf" srcId="{C5011FEA-BF31-4534-A7EF-E6C51E2F9ED2}" destId="{DBF17226-13DC-487A-95AF-0AE247D449B0}" srcOrd="3" destOrd="0" presId="urn:microsoft.com/office/officeart/2005/8/layout/vList3"/>
    <dgm:cxn modelId="{2FADAD29-58CE-4E6E-A010-7C5371D7F0E5}" type="presParOf" srcId="{C5011FEA-BF31-4534-A7EF-E6C51E2F9ED2}" destId="{379AA06B-E1A9-43F4-A9D4-9F5555045DBE}" srcOrd="4" destOrd="0" presId="urn:microsoft.com/office/officeart/2005/8/layout/vList3"/>
    <dgm:cxn modelId="{CF4A2617-CF15-4F2A-B7F7-F5DF887F3497}" type="presParOf" srcId="{379AA06B-E1A9-43F4-A9D4-9F5555045DBE}" destId="{F36A9CCD-3239-4F42-8310-0B41239C3AA8}" srcOrd="0" destOrd="0" presId="urn:microsoft.com/office/officeart/2005/8/layout/vList3"/>
    <dgm:cxn modelId="{58A535E5-F940-47F5-94AB-EC6D9F84FC43}" type="presParOf" srcId="{379AA06B-E1A9-43F4-A9D4-9F5555045DBE}" destId="{725548E4-DE4F-4AC6-8600-DFE790DB6D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C1585-4D04-431B-B120-7BD30B6AEEBA}">
      <dsp:nvSpPr>
        <dsp:cNvPr id="0" name=""/>
        <dsp:cNvSpPr/>
      </dsp:nvSpPr>
      <dsp:spPr>
        <a:xfrm rot="10800000">
          <a:off x="396685" y="1710"/>
          <a:ext cx="7436228" cy="12573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мини-лекций, направленных на формирование мотиваций ЗОЖ у учащихся СОШ города и края;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11011" y="1710"/>
        <a:ext cx="7121902" cy="1257304"/>
      </dsp:txXfrm>
    </dsp:sp>
    <dsp:sp modelId="{56B68119-2B77-407E-8417-FCE02C30601E}">
      <dsp:nvSpPr>
        <dsp:cNvPr id="0" name=""/>
        <dsp:cNvSpPr/>
      </dsp:nvSpPr>
      <dsp:spPr>
        <a:xfrm>
          <a:off x="0" y="0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C2BB3-5A87-4075-B954-BCAAC209ACE6}">
      <dsp:nvSpPr>
        <dsp:cNvPr id="0" name=""/>
        <dsp:cNvSpPr/>
      </dsp:nvSpPr>
      <dsp:spPr>
        <a:xfrm rot="10800000">
          <a:off x="442382" y="1634329"/>
          <a:ext cx="7344834" cy="1257304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экскурсий в музеи кафедр академии (анатомический, патологоанатомический, музей истории медицины, музей биологии);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56708" y="1634329"/>
        <a:ext cx="7030508" cy="1257304"/>
      </dsp:txXfrm>
    </dsp:sp>
    <dsp:sp modelId="{15D5BC95-55CE-4DE4-AAC0-86D46A8675C1}">
      <dsp:nvSpPr>
        <dsp:cNvPr id="0" name=""/>
        <dsp:cNvSpPr/>
      </dsp:nvSpPr>
      <dsp:spPr>
        <a:xfrm>
          <a:off x="0" y="161277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548E4-DE4F-4AC6-8600-DFE790DB6D87}">
      <dsp:nvSpPr>
        <dsp:cNvPr id="0" name=""/>
        <dsp:cNvSpPr/>
      </dsp:nvSpPr>
      <dsp:spPr>
        <a:xfrm rot="10800000">
          <a:off x="586314" y="3268658"/>
          <a:ext cx="7200902" cy="125730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alt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профориентационной</a:t>
          </a:r>
          <a:r>
            <a:rPr lang="ru-RU" alt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работы, направленной на формирование положительного имиджа ЧГМА в обществе и привлечение абитуриентов.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900640" y="3268658"/>
        <a:ext cx="6886576" cy="1257304"/>
      </dsp:txXfrm>
    </dsp:sp>
    <dsp:sp modelId="{F36A9CCD-3239-4F42-8310-0B41239C3AA8}">
      <dsp:nvSpPr>
        <dsp:cNvPr id="0" name=""/>
        <dsp:cNvSpPr/>
      </dsp:nvSpPr>
      <dsp:spPr>
        <a:xfrm>
          <a:off x="10347" y="3196954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CA0A8-BCF2-409C-80F8-1CEE011F633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E11F-8115-43DE-A7B3-275538DE4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2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4A9C-6B8B-4A53-9880-9669A9C7CBD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24E4-B3D2-4099-B67A-7C9F6D6E4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0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5D84-E650-4673-8B4C-3F89A526E55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6E5F-652F-4F34-8757-F365C783D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7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3E22-1891-41EC-9874-D604C04400B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A276-855A-4FF2-AF27-1B8EB1D41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6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5B1B-42B6-4ED5-B1E0-37D4DFAF117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314A-FE22-40AC-AC77-80FD557E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8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C9A6-CC74-4D14-A9A1-FF3B792776C8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70DF-2343-4BB3-9553-75D85B075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6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3D3E-69CF-491E-8E37-5326567438D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13E5-C586-41C2-89E4-96B6E92B7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4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ABC2A-253D-41B0-9C7F-219ABB77AB7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40A9-9CBB-489B-8860-9B9C4F94D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3CF9-9AFF-49A6-A47F-B05870F7AEE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1AF1-14C3-4089-A5B5-6E6F66D49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3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95C6-717A-4ACF-873C-109248D14D2B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3C7E-82A9-467C-9535-C978044D2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9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73F7-79C7-43C9-8EB3-286748BC1EC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8B5C-4050-4C84-A23F-7E332B97B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446DEA-49E3-430D-80E8-52BF26A3905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090546-4D7F-4616-9125-84155CB99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813" y="333375"/>
            <a:ext cx="6264275" cy="1081088"/>
          </a:xfrm>
        </p:spPr>
        <p:txBody>
          <a:bodyPr/>
          <a:lstStyle/>
          <a:p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ЧГМА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068638"/>
            <a:ext cx="7345363" cy="23764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деятельности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«Правильный Выбор»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2019-2020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C:\Users\пользователь\Desktop\Надя Грудинина\logoti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91611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Admin\Desktop\logotip_poligraf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067175" y="6308725"/>
            <a:ext cx="1266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Чита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260350"/>
            <a:ext cx="8504238" cy="211772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прочитано тем 21 раз.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Охват школьников за 2019-20 год- 648 человек.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Возрастная когорта ученики 1-11 классов.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4" descr="attach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20938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184576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C:\Users\Admin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305176" cy="419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1052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b="1" dirty="0"/>
              <a:t> 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Работа ведется по принципу 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«Равный обучает равного». </a:t>
            </a:r>
            <a:endParaRPr lang="en-US" alt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alt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выходом в аудиторию студенты проходят психологическую подготовку с целью формирования навыков публичных выступлений.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534400" cy="511175"/>
          </a:xfrm>
        </p:spPr>
        <p:txBody>
          <a:bodyPr/>
          <a:lstStyle/>
          <a:p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работа была организована в </a:t>
            </a:r>
            <a:b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школах города и края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3190875" cy="5141913"/>
          </a:xfrm>
        </p:spPr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СОШ № 1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7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10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16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36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40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45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 № 50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ФГБОУ ВО БГУЭП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pic>
        <p:nvPicPr>
          <p:cNvPr id="1026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563237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Процентное соотношение задействованных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 города и края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7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8950" y="1506538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Диаграмма" r:id="rId3" imgW="8333954" imgH="4633362" progId="Excel.Chart.8">
                  <p:embed/>
                </p:oleObj>
              </mc:Choice>
              <mc:Fallback>
                <p:oleObj name="Диаграмма" r:id="rId3" imgW="8333954" imgH="4633362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506538"/>
                        <a:ext cx="8331200" cy="462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спросом наши лекции пользовались следующих школах города</a:t>
            </a:r>
          </a:p>
        </p:txBody>
      </p:sp>
      <p:graphicFrame>
        <p:nvGraphicFramePr>
          <p:cNvPr id="7171" name="Содержимое 5"/>
          <p:cNvGraphicFramePr>
            <a:graphicFrameLocks noGrp="1"/>
          </p:cNvGraphicFramePr>
          <p:nvPr>
            <p:ph idx="1"/>
          </p:nvPr>
        </p:nvGraphicFramePr>
        <p:xfrm>
          <a:off x="273050" y="1476375"/>
          <a:ext cx="8583613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Диаграмма" r:id="rId3" imgW="8590008" imgH="5175953" progId="Excel.Chart.8">
                  <p:embed/>
                </p:oleObj>
              </mc:Choice>
              <mc:Fallback>
                <p:oleObj name="Диаграмма" r:id="rId3" imgW="8590008" imgH="5175953" progId="Excel.Char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76375"/>
                        <a:ext cx="8583613" cy="51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34400" cy="758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Большим спросом наши лекции пользовались следующих классах</a:t>
            </a:r>
            <a:endParaRPr lang="ru-RU" dirty="0"/>
          </a:p>
        </p:txBody>
      </p:sp>
      <p:graphicFrame>
        <p:nvGraphicFramePr>
          <p:cNvPr id="819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4488" y="1577975"/>
          <a:ext cx="8605837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Диаграмма" r:id="rId3" imgW="8614395" imgH="4682134" progId="Excel.Chart.8">
                  <p:embed/>
                </p:oleObj>
              </mc:Choice>
              <mc:Fallback>
                <p:oleObj name="Диаграмма" r:id="rId3" imgW="8614395" imgH="4682134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577975"/>
                        <a:ext cx="8605837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19" name="Содержимое 5" descr="attachment (5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04813"/>
            <a:ext cx="4210050" cy="2808287"/>
          </a:xfrm>
        </p:spPr>
      </p:pic>
      <p:pic>
        <p:nvPicPr>
          <p:cNvPr id="9220" name="Рисунок 6" descr="attachment (6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54991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3" name="Содержимое 8" descr="attachment (1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5113337" cy="3833812"/>
          </a:xfrm>
        </p:spPr>
      </p:pic>
      <p:pic>
        <p:nvPicPr>
          <p:cNvPr id="10244" name="Рисунок 6" descr="attachment (4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2636838"/>
            <a:ext cx="5627687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402</TotalTime>
  <Words>178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Times New Roman</vt:lpstr>
      <vt:lpstr>Тема6</vt:lpstr>
      <vt:lpstr>Диаграмма Microsoft Excel</vt:lpstr>
      <vt:lpstr>ФГБОУ ВО ЧГМА</vt:lpstr>
      <vt:lpstr>Направления деятельности</vt:lpstr>
      <vt:lpstr>Презентация PowerPoint</vt:lpstr>
      <vt:lpstr>В результате работа была организована в  9 школах города и края</vt:lpstr>
      <vt:lpstr>Процентное соотношение задействованных  школ города и края</vt:lpstr>
      <vt:lpstr>Большим спросом наши лекции пользовались следующих школах города</vt:lpstr>
      <vt:lpstr>Большим спросом наши лекции пользовались следующих классах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Популяризация ЗОЖ в образовательных организациях с использованием объединений (сообществ) полезного действия.</dc:title>
  <dc:creator>Image&amp;Matros ®</dc:creator>
  <cp:lastModifiedBy>1</cp:lastModifiedBy>
  <cp:revision>47</cp:revision>
  <dcterms:created xsi:type="dcterms:W3CDTF">2018-10-28T11:29:30Z</dcterms:created>
  <dcterms:modified xsi:type="dcterms:W3CDTF">2020-06-08T06:35:31Z</dcterms:modified>
</cp:coreProperties>
</file>